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275" r:id="rId4"/>
    <p:sldId id="276" r:id="rId5"/>
    <p:sldId id="282" r:id="rId6"/>
    <p:sldId id="278" r:id="rId7"/>
    <p:sldId id="285" r:id="rId8"/>
    <p:sldId id="281" r:id="rId9"/>
    <p:sldId id="289" r:id="rId10"/>
    <p:sldId id="283" r:id="rId11"/>
    <p:sldId id="288" r:id="rId12"/>
    <p:sldId id="290" r:id="rId13"/>
    <p:sldId id="291" r:id="rId14"/>
    <p:sldId id="292" r:id="rId15"/>
    <p:sldId id="28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22E"/>
    <a:srgbClr val="01012F"/>
    <a:srgbClr val="5B9BD5"/>
    <a:srgbClr val="0075AA"/>
    <a:srgbClr val="F2F2F2"/>
    <a:srgbClr val="A6A6A6"/>
    <a:srgbClr val="003659"/>
    <a:srgbClr val="3796DE"/>
    <a:srgbClr val="E7C01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31" autoAdjust="0"/>
    <p:restoredTop sz="94712" autoAdjust="0"/>
  </p:normalViewPr>
  <p:slideViewPr>
    <p:cSldViewPr snapToGrid="0">
      <p:cViewPr varScale="1">
        <p:scale>
          <a:sx n="66" d="100"/>
          <a:sy n="66" d="100"/>
        </p:scale>
        <p:origin x="-1272" y="-90"/>
      </p:cViewPr>
      <p:guideLst>
        <p:guide orient="horz" pos="2364"/>
        <p:guide orient="horz" pos="640"/>
        <p:guide orient="horz" pos="3593"/>
        <p:guide orient="horz" pos="2012"/>
        <p:guide orient="horz" pos="2916"/>
        <p:guide pos="377"/>
        <p:guide pos="5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08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C3A6-6B28-4B05-86EE-4A30CBFFA003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00A2C-030B-48DF-B999-D760D6F4C6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7DCF5-D7B8-4C94-A86A-34F64F7CCDB9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67D6-8DF8-4925-A1DE-E541FF983E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6489657"/>
            <a:ext cx="9144000" cy="368343"/>
          </a:xfrm>
          <a:custGeom>
            <a:avLst/>
            <a:gdLst>
              <a:gd name="connsiteX0" fmla="*/ 0 w 12192000"/>
              <a:gd name="connsiteY0" fmla="*/ 0 h 518763"/>
              <a:gd name="connsiteX1" fmla="*/ 12192000 w 12192000"/>
              <a:gd name="connsiteY1" fmla="*/ 0 h 518763"/>
              <a:gd name="connsiteX2" fmla="*/ 12192000 w 12192000"/>
              <a:gd name="connsiteY2" fmla="*/ 518763 h 518763"/>
              <a:gd name="connsiteX3" fmla="*/ 0 w 12192000"/>
              <a:gd name="connsiteY3" fmla="*/ 518763 h 518763"/>
              <a:gd name="connsiteX4" fmla="*/ 0 w 12192000"/>
              <a:gd name="connsiteY4" fmla="*/ 0 h 518763"/>
              <a:gd name="connsiteX0-1" fmla="*/ 0 w 12192000"/>
              <a:gd name="connsiteY0-2" fmla="*/ 48539 h 567302"/>
              <a:gd name="connsiteX1-3" fmla="*/ 14514 w 12192000"/>
              <a:gd name="connsiteY1-4" fmla="*/ 0 h 567302"/>
              <a:gd name="connsiteX2-5" fmla="*/ 12192000 w 12192000"/>
              <a:gd name="connsiteY2-6" fmla="*/ 48539 h 567302"/>
              <a:gd name="connsiteX3-7" fmla="*/ 12192000 w 12192000"/>
              <a:gd name="connsiteY3-8" fmla="*/ 567302 h 567302"/>
              <a:gd name="connsiteX4-9" fmla="*/ 0 w 12192000"/>
              <a:gd name="connsiteY4-10" fmla="*/ 567302 h 567302"/>
              <a:gd name="connsiteX5" fmla="*/ 0 w 12192000"/>
              <a:gd name="connsiteY5" fmla="*/ 48539 h 567302"/>
              <a:gd name="connsiteX0-11" fmla="*/ 0 w 12192000"/>
              <a:gd name="connsiteY0-12" fmla="*/ 0 h 518763"/>
              <a:gd name="connsiteX1-13" fmla="*/ 4644571 w 12192000"/>
              <a:gd name="connsiteY1-14" fmla="*/ 24032 h 518763"/>
              <a:gd name="connsiteX2-15" fmla="*/ 12192000 w 12192000"/>
              <a:gd name="connsiteY2-16" fmla="*/ 0 h 518763"/>
              <a:gd name="connsiteX3-17" fmla="*/ 12192000 w 12192000"/>
              <a:gd name="connsiteY3-18" fmla="*/ 518763 h 518763"/>
              <a:gd name="connsiteX4-19" fmla="*/ 0 w 12192000"/>
              <a:gd name="connsiteY4-20" fmla="*/ 518763 h 518763"/>
              <a:gd name="connsiteX5-21" fmla="*/ 0 w 12192000"/>
              <a:gd name="connsiteY5-22" fmla="*/ 0 h 518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2000" h="518763">
                <a:moveTo>
                  <a:pt x="0" y="0"/>
                </a:moveTo>
                <a:lnTo>
                  <a:pt x="4644571" y="24032"/>
                </a:lnTo>
                <a:lnTo>
                  <a:pt x="12192000" y="0"/>
                </a:lnTo>
                <a:lnTo>
                  <a:pt x="12192000" y="518763"/>
                </a:lnTo>
                <a:lnTo>
                  <a:pt x="0" y="518763"/>
                </a:lnTo>
                <a:lnTo>
                  <a:pt x="0" y="0"/>
                </a:lnTo>
                <a:close/>
              </a:path>
            </a:pathLst>
          </a:custGeom>
          <a:solidFill>
            <a:srgbClr val="00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0" y="154275"/>
            <a:ext cx="1627416" cy="517814"/>
            <a:chOff x="251520" y="260648"/>
            <a:chExt cx="1584176" cy="504056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73171"/>
              <a:ext cx="1224136" cy="47901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 userDrawn="1"/>
          </p:nvSpPr>
          <p:spPr>
            <a:xfrm>
              <a:off x="251520" y="260648"/>
              <a:ext cx="216024" cy="504056"/>
            </a:xfrm>
            <a:prstGeom prst="rect">
              <a:avLst/>
            </a:prstGeom>
            <a:solidFill>
              <a:srgbClr val="00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507740" y="260648"/>
              <a:ext cx="63624" cy="504056"/>
            </a:xfrm>
            <a:prstGeom prst="rect">
              <a:avLst/>
            </a:prstGeom>
            <a:solidFill>
              <a:srgbClr val="00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226571" y="191276"/>
            <a:ext cx="946452" cy="480813"/>
            <a:chOff x="11316569" y="230906"/>
            <a:chExt cx="880343" cy="447228"/>
          </a:xfrm>
        </p:grpSpPr>
        <p:sp>
          <p:nvSpPr>
            <p:cNvPr id="22" name="矩形 21"/>
            <p:cNvSpPr/>
            <p:nvPr userDrawn="1"/>
          </p:nvSpPr>
          <p:spPr>
            <a:xfrm>
              <a:off x="12083351" y="230906"/>
              <a:ext cx="113561" cy="447228"/>
            </a:xfrm>
            <a:prstGeom prst="rect">
              <a:avLst/>
            </a:prstGeom>
            <a:solidFill>
              <a:srgbClr val="00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noFill/>
                </a:ln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569" y="304858"/>
              <a:ext cx="712055" cy="300309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 userDrawn="1"/>
        </p:nvSpPr>
        <p:spPr>
          <a:xfrm>
            <a:off x="263214" y="6533199"/>
            <a:ext cx="1002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北京海洋兴业科技股份有限公司</a:t>
            </a:r>
            <a:r>
              <a:rPr lang="zh-CN" altLang="en-US" sz="11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（证券代码：</a:t>
            </a:r>
            <a:r>
              <a:rPr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839145</a:t>
            </a:r>
            <a:r>
              <a:rPr lang="zh-CN" altLang="en-US" sz="11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                      </a:t>
            </a:r>
            <a:r>
              <a:rPr lang="zh-CN" altLang="en-US" sz="1100" b="1" baseline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                                               </a:t>
            </a:r>
            <a:r>
              <a:rPr lang="zh-CN" altLang="en-US" sz="11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</a:rPr>
              <a:t>www.hyxyyq.com</a:t>
            </a:r>
            <a:r>
              <a:rPr lang="zh-CN" altLang="en-US" sz="1400" b="1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</a:rPr>
              <a:t>          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2023-02-06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90051" y="1453952"/>
            <a:ext cx="696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800" dirty="0" smtClean="0">
                <a:solidFill>
                  <a:srgbClr val="003659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3270</a:t>
            </a:r>
            <a:r>
              <a:rPr lang="zh-CN" altLang="en-US" sz="4800" spc="800" dirty="0" smtClean="0">
                <a:solidFill>
                  <a:srgbClr val="003659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电子负载培训</a:t>
            </a:r>
            <a:endParaRPr lang="zh-CN" altLang="en-US" sz="4800" spc="800" dirty="0">
              <a:solidFill>
                <a:srgbClr val="003659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0841" y="2625754"/>
            <a:ext cx="234891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V2020.7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2" name="矩形 6"/>
          <p:cNvSpPr/>
          <p:nvPr/>
        </p:nvSpPr>
        <p:spPr>
          <a:xfrm>
            <a:off x="0" y="6489657"/>
            <a:ext cx="9144000" cy="368343"/>
          </a:xfrm>
          <a:custGeom>
            <a:avLst/>
            <a:gdLst>
              <a:gd name="connsiteX0" fmla="*/ 0 w 12192000"/>
              <a:gd name="connsiteY0" fmla="*/ 0 h 518763"/>
              <a:gd name="connsiteX1" fmla="*/ 12192000 w 12192000"/>
              <a:gd name="connsiteY1" fmla="*/ 0 h 518763"/>
              <a:gd name="connsiteX2" fmla="*/ 12192000 w 12192000"/>
              <a:gd name="connsiteY2" fmla="*/ 518763 h 518763"/>
              <a:gd name="connsiteX3" fmla="*/ 0 w 12192000"/>
              <a:gd name="connsiteY3" fmla="*/ 518763 h 518763"/>
              <a:gd name="connsiteX4" fmla="*/ 0 w 12192000"/>
              <a:gd name="connsiteY4" fmla="*/ 0 h 518763"/>
              <a:gd name="connsiteX0-1" fmla="*/ 0 w 12192000"/>
              <a:gd name="connsiteY0-2" fmla="*/ 48539 h 567302"/>
              <a:gd name="connsiteX1-3" fmla="*/ 14514 w 12192000"/>
              <a:gd name="connsiteY1-4" fmla="*/ 0 h 567302"/>
              <a:gd name="connsiteX2-5" fmla="*/ 12192000 w 12192000"/>
              <a:gd name="connsiteY2-6" fmla="*/ 48539 h 567302"/>
              <a:gd name="connsiteX3-7" fmla="*/ 12192000 w 12192000"/>
              <a:gd name="connsiteY3-8" fmla="*/ 567302 h 567302"/>
              <a:gd name="connsiteX4-9" fmla="*/ 0 w 12192000"/>
              <a:gd name="connsiteY4-10" fmla="*/ 567302 h 567302"/>
              <a:gd name="connsiteX5" fmla="*/ 0 w 12192000"/>
              <a:gd name="connsiteY5" fmla="*/ 48539 h 567302"/>
              <a:gd name="connsiteX0-11" fmla="*/ 0 w 12192000"/>
              <a:gd name="connsiteY0-12" fmla="*/ 0 h 518763"/>
              <a:gd name="connsiteX1-13" fmla="*/ 4644571 w 12192000"/>
              <a:gd name="connsiteY1-14" fmla="*/ 24032 h 518763"/>
              <a:gd name="connsiteX2-15" fmla="*/ 12192000 w 12192000"/>
              <a:gd name="connsiteY2-16" fmla="*/ 0 h 518763"/>
              <a:gd name="connsiteX3-17" fmla="*/ 12192000 w 12192000"/>
              <a:gd name="connsiteY3-18" fmla="*/ 518763 h 518763"/>
              <a:gd name="connsiteX4-19" fmla="*/ 0 w 12192000"/>
              <a:gd name="connsiteY4-20" fmla="*/ 518763 h 518763"/>
              <a:gd name="connsiteX5-21" fmla="*/ 0 w 12192000"/>
              <a:gd name="connsiteY5-22" fmla="*/ 0 h 518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2000" h="518763">
                <a:moveTo>
                  <a:pt x="0" y="0"/>
                </a:moveTo>
                <a:lnTo>
                  <a:pt x="4644571" y="24032"/>
                </a:lnTo>
                <a:lnTo>
                  <a:pt x="12192000" y="0"/>
                </a:lnTo>
                <a:lnTo>
                  <a:pt x="12192000" y="518763"/>
                </a:lnTo>
                <a:lnTo>
                  <a:pt x="0" y="518763"/>
                </a:lnTo>
                <a:lnTo>
                  <a:pt x="0" y="0"/>
                </a:lnTo>
                <a:close/>
              </a:path>
            </a:pathLst>
          </a:custGeom>
          <a:solidFill>
            <a:srgbClr val="00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0" y="154275"/>
            <a:ext cx="1627416" cy="517814"/>
            <a:chOff x="251520" y="260648"/>
            <a:chExt cx="1584176" cy="50405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73171"/>
              <a:ext cx="1224136" cy="47901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51520" y="260648"/>
              <a:ext cx="216024" cy="504056"/>
            </a:xfrm>
            <a:prstGeom prst="rect">
              <a:avLst/>
            </a:prstGeom>
            <a:solidFill>
              <a:srgbClr val="00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7740" y="260648"/>
              <a:ext cx="63624" cy="504056"/>
            </a:xfrm>
            <a:prstGeom prst="rect">
              <a:avLst/>
            </a:prstGeom>
            <a:solidFill>
              <a:srgbClr val="00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26571" y="191276"/>
            <a:ext cx="946452" cy="480813"/>
            <a:chOff x="11316569" y="230906"/>
            <a:chExt cx="880343" cy="447228"/>
          </a:xfrm>
        </p:grpSpPr>
        <p:sp>
          <p:nvSpPr>
            <p:cNvPr id="18" name="矩形 17"/>
            <p:cNvSpPr/>
            <p:nvPr/>
          </p:nvSpPr>
          <p:spPr>
            <a:xfrm>
              <a:off x="12083351" y="230906"/>
              <a:ext cx="113561" cy="447228"/>
            </a:xfrm>
            <a:prstGeom prst="rect">
              <a:avLst/>
            </a:prstGeom>
            <a:solidFill>
              <a:srgbClr val="00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noFill/>
                </a:ln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569" y="304858"/>
              <a:ext cx="712055" cy="300309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263214" y="6533199"/>
            <a:ext cx="1002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北京海洋兴业科技股份有限公司</a:t>
            </a:r>
            <a:r>
              <a:rPr lang="zh-CN" altLang="en-US" sz="11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（证券代码：</a:t>
            </a:r>
            <a:r>
              <a:rPr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839145</a:t>
            </a:r>
            <a:r>
              <a:rPr lang="zh-CN" altLang="en-US" sz="11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                      </a:t>
            </a:r>
            <a:r>
              <a:rPr lang="zh-CN" altLang="en-US" sz="1100" b="1" baseline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                                               </a:t>
            </a:r>
            <a:r>
              <a:rPr lang="zh-CN" altLang="en-US" sz="11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</a:rPr>
              <a:t>www.hyxyyq.com</a:t>
            </a:r>
            <a:r>
              <a:rPr lang="zh-CN" altLang="en-US" sz="1400" b="1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</a:rPr>
              <a:t>            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1422633" y="2390862"/>
            <a:ext cx="6119070" cy="6847"/>
          </a:xfrm>
          <a:prstGeom prst="line">
            <a:avLst/>
          </a:prstGeom>
          <a:ln w="25400">
            <a:solidFill>
              <a:srgbClr val="F2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172944" y="1150664"/>
            <a:ext cx="622300" cy="455425"/>
            <a:chOff x="2273300" y="1055501"/>
            <a:chExt cx="622300" cy="455425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2273300" y="1065025"/>
              <a:ext cx="622300" cy="0"/>
            </a:xfrm>
            <a:prstGeom prst="line">
              <a:avLst/>
            </a:prstGeom>
            <a:ln w="25400">
              <a:solidFill>
                <a:srgbClr val="F2B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282826" y="1055501"/>
              <a:ext cx="3175" cy="455425"/>
            </a:xfrm>
            <a:prstGeom prst="line">
              <a:avLst/>
            </a:prstGeom>
            <a:ln w="25400">
              <a:solidFill>
                <a:srgbClr val="F2B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10800000">
            <a:off x="7486359" y="2748720"/>
            <a:ext cx="622300" cy="455425"/>
            <a:chOff x="2273300" y="1055501"/>
            <a:chExt cx="622300" cy="455425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273300" y="1065025"/>
              <a:ext cx="622300" cy="0"/>
            </a:xfrm>
            <a:prstGeom prst="line">
              <a:avLst/>
            </a:prstGeom>
            <a:ln w="25400">
              <a:solidFill>
                <a:srgbClr val="F2B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2282826" y="1055501"/>
              <a:ext cx="3175" cy="455425"/>
            </a:xfrm>
            <a:prstGeom prst="line">
              <a:avLst/>
            </a:prstGeom>
            <a:ln w="25400">
              <a:solidFill>
                <a:srgbClr val="F2B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90" y="3944222"/>
            <a:ext cx="5994152" cy="243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3207" y="4723001"/>
            <a:ext cx="3034625" cy="14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771286" y="359032"/>
            <a:ext cx="58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3270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电子负载怎么使用？</a:t>
            </a:r>
          </a:p>
        </p:txBody>
      </p:sp>
      <p:sp>
        <p:nvSpPr>
          <p:cNvPr id="3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1019910" y="1934307"/>
            <a:ext cx="650629" cy="29805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前面板介绍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574" y="1195755"/>
            <a:ext cx="6539129" cy="489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771286" y="359032"/>
            <a:ext cx="58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3270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电子负载怎么使用？</a:t>
            </a:r>
          </a:p>
        </p:txBody>
      </p:sp>
      <p:sp>
        <p:nvSpPr>
          <p:cNvPr id="3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1644162" y="5644663"/>
            <a:ext cx="5336929" cy="35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3270</a:t>
            </a:r>
            <a:r>
              <a:rPr lang="zh-CN" altLang="en-US" sz="2000" dirty="0" smtClean="0">
                <a:solidFill>
                  <a:srgbClr val="FF0000"/>
                </a:solidFill>
              </a:rPr>
              <a:t>电子负载后面板介绍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97" y="1580783"/>
            <a:ext cx="8429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771286" y="359032"/>
            <a:ext cx="58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3270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电子负载怎么使用？</a:t>
            </a:r>
          </a:p>
        </p:txBody>
      </p:sp>
      <p:sp>
        <p:nvSpPr>
          <p:cNvPr id="3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140678" y="1230925"/>
            <a:ext cx="5336929" cy="35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3270</a:t>
            </a:r>
            <a:r>
              <a:rPr lang="zh-CN" altLang="en-US" sz="2000" dirty="0" smtClean="0">
                <a:solidFill>
                  <a:srgbClr val="FF0000"/>
                </a:solidFill>
              </a:rPr>
              <a:t>电子负载标准附件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199" y="1674935"/>
            <a:ext cx="5048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919538"/>
            <a:ext cx="8562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460718" y="3364525"/>
            <a:ext cx="5336929" cy="35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3270</a:t>
            </a:r>
            <a:r>
              <a:rPr lang="zh-CN" altLang="en-US" sz="2000" dirty="0" smtClean="0">
                <a:solidFill>
                  <a:srgbClr val="FF0000"/>
                </a:solidFill>
              </a:rPr>
              <a:t>电子负载</a:t>
            </a:r>
            <a:r>
              <a:rPr lang="en-US" altLang="zh-CN" sz="2000" dirty="0" smtClean="0">
                <a:solidFill>
                  <a:srgbClr val="FF0000"/>
                </a:solidFill>
              </a:rPr>
              <a:t>LCD </a:t>
            </a:r>
            <a:r>
              <a:rPr lang="zh-CN" altLang="en-US" sz="2000" dirty="0" smtClean="0">
                <a:solidFill>
                  <a:srgbClr val="FF0000"/>
                </a:solidFill>
              </a:rPr>
              <a:t>面板說明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771286" y="359032"/>
            <a:ext cx="58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3270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电子负载怎么使用？</a:t>
            </a:r>
          </a:p>
        </p:txBody>
      </p:sp>
      <p:sp>
        <p:nvSpPr>
          <p:cNvPr id="8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228600" y="1139484"/>
            <a:ext cx="4495800" cy="536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3270</a:t>
            </a:r>
            <a:r>
              <a:rPr lang="zh-CN" altLang="en-US" sz="2000" dirty="0" smtClean="0">
                <a:solidFill>
                  <a:srgbClr val="FF0000"/>
                </a:solidFill>
              </a:rPr>
              <a:t>电子负载</a:t>
            </a:r>
            <a:r>
              <a:rPr lang="en-US" altLang="zh-CN" sz="2000" dirty="0" smtClean="0">
                <a:solidFill>
                  <a:srgbClr val="FF0000"/>
                </a:solidFill>
              </a:rPr>
              <a:t>Function</a:t>
            </a:r>
            <a:r>
              <a:rPr lang="zh-CN" altLang="en-US" sz="2000" dirty="0" smtClean="0">
                <a:solidFill>
                  <a:srgbClr val="FF0000"/>
                </a:solidFill>
              </a:rPr>
              <a:t>功能键說明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" y="1955483"/>
            <a:ext cx="34480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455" y="3379470"/>
            <a:ext cx="22288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4328160" y="2770164"/>
            <a:ext cx="4495800" cy="536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3270</a:t>
            </a:r>
            <a:r>
              <a:rPr lang="zh-CN" altLang="en-US" sz="2000" dirty="0" smtClean="0">
                <a:solidFill>
                  <a:srgbClr val="FF0000"/>
                </a:solidFill>
              </a:rPr>
              <a:t>电子负载</a:t>
            </a:r>
            <a:r>
              <a:rPr lang="en-US" altLang="zh-CN" sz="2000" dirty="0" smtClean="0">
                <a:solidFill>
                  <a:srgbClr val="FF0000"/>
                </a:solidFill>
              </a:rPr>
              <a:t>WAVE</a:t>
            </a:r>
            <a:r>
              <a:rPr lang="zh-CN" altLang="en-US" sz="2000" dirty="0" smtClean="0">
                <a:solidFill>
                  <a:srgbClr val="FF0000"/>
                </a:solidFill>
              </a:rPr>
              <a:t>波形键說明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771286" y="359032"/>
            <a:ext cx="58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3270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电子负载怎么使用？</a:t>
            </a:r>
          </a:p>
        </p:txBody>
      </p:sp>
      <p:sp>
        <p:nvSpPr>
          <p:cNvPr id="8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228600" y="1139484"/>
            <a:ext cx="4495800" cy="536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3270</a:t>
            </a:r>
            <a:r>
              <a:rPr lang="zh-CN" altLang="en-US" sz="2000" dirty="0" smtClean="0">
                <a:solidFill>
                  <a:srgbClr val="FF0000"/>
                </a:solidFill>
              </a:rPr>
              <a:t>电子负载</a:t>
            </a:r>
            <a:r>
              <a:rPr lang="en-US" altLang="zh-CN" sz="2000" dirty="0" smtClean="0">
                <a:solidFill>
                  <a:srgbClr val="FF0000"/>
                </a:solidFill>
              </a:rPr>
              <a:t>Test</a:t>
            </a:r>
            <a:r>
              <a:rPr lang="zh-CN" altLang="en-US" sz="2000" dirty="0" smtClean="0">
                <a:solidFill>
                  <a:srgbClr val="FF0000"/>
                </a:solidFill>
              </a:rPr>
              <a:t>参数键說明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4328160" y="2770164"/>
            <a:ext cx="4495800" cy="536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3270</a:t>
            </a:r>
            <a:r>
              <a:rPr lang="zh-CN" altLang="en-US" sz="2000" dirty="0" smtClean="0">
                <a:solidFill>
                  <a:srgbClr val="FF0000"/>
                </a:solidFill>
              </a:rPr>
              <a:t>电子负载</a:t>
            </a:r>
            <a:r>
              <a:rPr lang="en-US" altLang="zh-CN" sz="2000" dirty="0" smtClean="0">
                <a:solidFill>
                  <a:srgbClr val="FF0000"/>
                </a:solidFill>
              </a:rPr>
              <a:t>ENTERR</a:t>
            </a:r>
            <a:r>
              <a:rPr lang="zh-CN" altLang="en-US" sz="2000" dirty="0" smtClean="0">
                <a:solidFill>
                  <a:srgbClr val="FF0000"/>
                </a:solidFill>
              </a:rPr>
              <a:t>输入键說明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253" y="1809750"/>
            <a:ext cx="2085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010" y="3408045"/>
            <a:ext cx="4991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沙灘跑步">
            <a:extLst>
              <a:ext uri="{FF2B5EF4-FFF2-40B4-BE49-F238E27FC236}">
                <a16:creationId xmlns:a16="http://schemas.microsoft.com/office/drawing/2014/main" xmlns="" id="{E0B408B3-55B2-4CC7-9AC3-192306A2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320" y="837459"/>
            <a:ext cx="7236000" cy="459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216BD5A1-DE70-48CD-939C-A940C476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01785"/>
            <a:ext cx="7897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600" dirty="0" smtClean="0">
                <a:solidFill>
                  <a:srgbClr val="0070C0"/>
                </a:solidFill>
                <a:latin typeface="Microsoft JhengHei" pitchFamily="34" charset="-120"/>
                <a:ea typeface="Microsoft JhengHei" pitchFamily="34" charset="-120"/>
              </a:rPr>
              <a:t>详细问题请咨询北京海洋兴业科技股份有限公司：</a:t>
            </a:r>
            <a:r>
              <a:rPr lang="en-US" altLang="zh-CN" sz="1600" dirty="0" smtClean="0">
                <a:solidFill>
                  <a:srgbClr val="0070C0"/>
                </a:solidFill>
                <a:latin typeface="Microsoft JhengHei" pitchFamily="34" charset="-120"/>
                <a:ea typeface="Microsoft JhengHei" pitchFamily="34" charset="-120"/>
              </a:rPr>
              <a:t>010-62176785  </a:t>
            </a:r>
            <a:r>
              <a:rPr lang="en-US" altLang="zh-CN" sz="1600" dirty="0" smtClean="0">
                <a:solidFill>
                  <a:srgbClr val="0070C0"/>
                </a:solidFill>
                <a:latin typeface="Microsoft JhengHei" pitchFamily="34" charset="-120"/>
                <a:ea typeface="Microsoft JhengHei" pitchFamily="34" charset="-120"/>
              </a:rPr>
              <a:t>18611174117</a:t>
            </a:r>
            <a:endParaRPr lang="en-US" altLang="zh-CN" sz="1600" dirty="0">
              <a:solidFill>
                <a:srgbClr val="0070C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82140" y="924688"/>
            <a:ext cx="4978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36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</a:t>
            </a:r>
            <a:r>
              <a:rPr lang="zh-CN" altLang="en-US" sz="4400" dirty="0" smtClean="0">
                <a:solidFill>
                  <a:srgbClr val="0036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1000" dirty="0">
              <a:solidFill>
                <a:srgbClr val="0036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4363" y="2154140"/>
            <a:ext cx="7516443" cy="560880"/>
            <a:chOff x="909688" y="0"/>
            <a:chExt cx="4966092" cy="560880"/>
          </a:xfrm>
        </p:grpSpPr>
        <p:sp>
          <p:nvSpPr>
            <p:cNvPr id="9" name="圆角矩形 8"/>
            <p:cNvSpPr/>
            <p:nvPr/>
          </p:nvSpPr>
          <p:spPr>
            <a:xfrm>
              <a:off x="909688" y="0"/>
              <a:ext cx="4966092" cy="56088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圆角矩形 4"/>
            <p:cNvSpPr/>
            <p:nvPr/>
          </p:nvSpPr>
          <p:spPr>
            <a:xfrm>
              <a:off x="937068" y="27380"/>
              <a:ext cx="4911332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5463" tIns="0" rIns="155463" bIns="0" numCol="1" spcCol="1270" anchor="ctr" anchorCtr="0">
              <a:noAutofit/>
            </a:bodyPr>
            <a:lstStyle/>
            <a:p>
              <a:pPr lvl="0" defTabSz="84455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900" kern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  <a:r>
                <a:rPr lang="zh-CN" altLang="en-US" sz="19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、什么是电子负载？</a:t>
              </a:r>
              <a:endParaRPr sz="19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0596" y="2944103"/>
            <a:ext cx="7523434" cy="560880"/>
            <a:chOff x="909688" y="0"/>
            <a:chExt cx="4966092" cy="560880"/>
          </a:xfrm>
        </p:grpSpPr>
        <p:sp>
          <p:nvSpPr>
            <p:cNvPr id="15" name="圆角矩形 14"/>
            <p:cNvSpPr/>
            <p:nvPr/>
          </p:nvSpPr>
          <p:spPr>
            <a:xfrm>
              <a:off x="909688" y="0"/>
              <a:ext cx="4966092" cy="56088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圆角矩形 4"/>
            <p:cNvSpPr/>
            <p:nvPr/>
          </p:nvSpPr>
          <p:spPr>
            <a:xfrm>
              <a:off x="937068" y="27380"/>
              <a:ext cx="4911332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5463" tIns="0" rIns="155463" bIns="0" numCol="1" spcCol="1270" anchor="ctr" anchorCtr="0">
              <a:noAutofit/>
            </a:bodyPr>
            <a:lstStyle/>
            <a:p>
              <a:pPr lvl="0" defTabSz="84455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9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二、为什么需要电子负载？</a:t>
              </a:r>
              <a:endParaRPr sz="19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0383" y="3734066"/>
            <a:ext cx="7522035" cy="560880"/>
            <a:chOff x="909688" y="0"/>
            <a:chExt cx="4966092" cy="560880"/>
          </a:xfrm>
        </p:grpSpPr>
        <p:sp>
          <p:nvSpPr>
            <p:cNvPr id="18" name="圆角矩形 17"/>
            <p:cNvSpPr/>
            <p:nvPr/>
          </p:nvSpPr>
          <p:spPr>
            <a:xfrm>
              <a:off x="909688" y="0"/>
              <a:ext cx="4966092" cy="56088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4"/>
            <p:cNvSpPr/>
            <p:nvPr/>
          </p:nvSpPr>
          <p:spPr>
            <a:xfrm>
              <a:off x="937068" y="27380"/>
              <a:ext cx="4911332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5463" tIns="0" rIns="155463" bIns="0" numCol="1" spcCol="1270" anchor="ctr" anchorCtr="0">
              <a:noAutofit/>
            </a:bodyPr>
            <a:lstStyle/>
            <a:p>
              <a:pPr lvl="0" defTabSz="84455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9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三、电子负载的特性有哪些？</a:t>
              </a:r>
              <a:endParaRPr sz="19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0170" y="4582753"/>
            <a:ext cx="7503859" cy="560880"/>
            <a:chOff x="909688" y="0"/>
            <a:chExt cx="4966092" cy="560880"/>
          </a:xfrm>
        </p:grpSpPr>
        <p:sp>
          <p:nvSpPr>
            <p:cNvPr id="21" name="圆角矩形 20"/>
            <p:cNvSpPr/>
            <p:nvPr/>
          </p:nvSpPr>
          <p:spPr>
            <a:xfrm>
              <a:off x="909688" y="0"/>
              <a:ext cx="4966092" cy="56088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圆角矩形 4"/>
            <p:cNvSpPr/>
            <p:nvPr/>
          </p:nvSpPr>
          <p:spPr>
            <a:xfrm>
              <a:off x="937068" y="27380"/>
              <a:ext cx="4911332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5463" tIns="0" rIns="155463" bIns="0" numCol="1" spcCol="1270" anchor="ctr" anchorCtr="0">
              <a:noAutofit/>
            </a:bodyPr>
            <a:lstStyle/>
            <a:p>
              <a:pPr lvl="0" defTabSz="84455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9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四、</a:t>
              </a:r>
              <a:r>
                <a:rPr lang="en-US" altLang="zh-CN" sz="19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3270</a:t>
              </a:r>
              <a:r>
                <a:rPr lang="zh-CN" altLang="en-US" sz="19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电子负载怎么使用？</a:t>
              </a:r>
              <a:endParaRPr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3" name="Picture 10" descr="http://www.prodigit.com/manager_admin/upload_file/680/15083076801_thum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818" y="5328138"/>
            <a:ext cx="952500" cy="9525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08" y="940777"/>
            <a:ext cx="1716428" cy="8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560351" y="685924"/>
            <a:ext cx="582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一、什么是电子负载？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79f0f736afc37931367c0332e6c4b74543a91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85" y="4907558"/>
            <a:ext cx="1312067" cy="1198752"/>
          </a:xfrm>
          <a:prstGeom prst="rect">
            <a:avLst/>
          </a:prstGeom>
        </p:spPr>
      </p:pic>
      <p:pic>
        <p:nvPicPr>
          <p:cNvPr id="10242" name="Picture 2" descr="https://timgsa.baidu.com/timg?image&amp;quality=80&amp;size=b9999_10000&amp;sec=1593832042532&amp;di=d3e75bde93e89ccc6abeee7ec3423baa&amp;imgtype=0&amp;src=http%3A%2F%2Fi0.qhmsg.com%2Fdmsmty%2F946_709_%2Ft0147a9c622f189d6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916" y="5110350"/>
            <a:ext cx="1155176" cy="866382"/>
          </a:xfrm>
          <a:prstGeom prst="rect">
            <a:avLst/>
          </a:prstGeom>
          <a:noFill/>
        </p:spPr>
      </p:pic>
      <p:pic>
        <p:nvPicPr>
          <p:cNvPr id="10244" name="Picture 4" descr="https://ss0.bdstatic.com/70cFuHSh_Q1YnxGkpoWK1HF6hhy/it/u=16067119,1297383831&amp;fm=26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9514" y="4362274"/>
            <a:ext cx="1712402" cy="1712402"/>
          </a:xfrm>
          <a:prstGeom prst="rect">
            <a:avLst/>
          </a:prstGeom>
          <a:noFill/>
        </p:spPr>
      </p:pic>
      <p:sp>
        <p:nvSpPr>
          <p:cNvPr id="7" name="文本框 11"/>
          <p:cNvSpPr txBox="1"/>
          <p:nvPr/>
        </p:nvSpPr>
        <p:spPr>
          <a:xfrm>
            <a:off x="244680" y="6106611"/>
            <a:ext cx="1273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滑线变阻器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1647038" y="6099620"/>
            <a:ext cx="109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电阻箱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11"/>
          <p:cNvSpPr txBox="1"/>
          <p:nvPr/>
        </p:nvSpPr>
        <p:spPr>
          <a:xfrm>
            <a:off x="5599652" y="6101019"/>
            <a:ext cx="109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负载箱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6" name="Picture 6" descr="https://ss3.bdstatic.com/70cFv8Sh_Q1YnxGkpoWK1HF6hhy/it/u=1004831530,3480118401&amp;fm=15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9595" y="5016616"/>
            <a:ext cx="1393778" cy="948669"/>
          </a:xfrm>
          <a:prstGeom prst="rect">
            <a:avLst/>
          </a:prstGeom>
          <a:noFill/>
        </p:spPr>
      </p:pic>
      <p:sp>
        <p:nvSpPr>
          <p:cNvPr id="11" name="文本框 11"/>
          <p:cNvSpPr txBox="1"/>
          <p:nvPr/>
        </p:nvSpPr>
        <p:spPr>
          <a:xfrm>
            <a:off x="2948731" y="6075852"/>
            <a:ext cx="109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电容箱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4166535" y="6094030"/>
            <a:ext cx="109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电感箱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8" name="Picture 8" descr="https://timgsa.baidu.com/timg?image&amp;quality=80&amp;size=b9999_10000&amp;sec=1593832753177&amp;di=221a410038200efd538f3134fb0f3ce3&amp;imgtype=0&amp;src=http%3A%2F%2Fpro.user.img9.51sole.com%2FproductImages3%2F20120302%2F1033319_201203021113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4113" y="4913033"/>
            <a:ext cx="928672" cy="1045436"/>
          </a:xfrm>
          <a:prstGeom prst="rect">
            <a:avLst/>
          </a:prstGeom>
          <a:noFill/>
        </p:spPr>
      </p:pic>
      <p:sp>
        <p:nvSpPr>
          <p:cNvPr id="14" name="文本框 11"/>
          <p:cNvSpPr txBox="1"/>
          <p:nvPr/>
        </p:nvSpPr>
        <p:spPr>
          <a:xfrm>
            <a:off x="7522129" y="6102418"/>
            <a:ext cx="109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电子负载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5227" y="5038103"/>
            <a:ext cx="1858773" cy="10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1"/>
          <p:cNvSpPr txBox="1"/>
          <p:nvPr/>
        </p:nvSpPr>
        <p:spPr>
          <a:xfrm>
            <a:off x="564696" y="1455508"/>
            <a:ext cx="8205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负载箱的定义：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          也称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oad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ank</a:t>
            </a:r>
            <a:r>
              <a:rPr lang="zh-CN" altLang="en-US" sz="1400" dirty="0" smtClean="0"/>
              <a:t>，是一种电源检测设备，主要是对发电机、不间断电源、电力传输设备进行负载检测及维护，是发电机组、</a:t>
            </a:r>
            <a:r>
              <a:rPr lang="en-US" altLang="zh-CN" sz="1400" dirty="0" smtClean="0"/>
              <a:t>UPS</a:t>
            </a:r>
            <a:r>
              <a:rPr lang="zh-CN" altLang="en-US" sz="1400" dirty="0" smtClean="0"/>
              <a:t>电源等供电设备进行周期性测试、维护保养的工具设备。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503339" y="2548283"/>
            <a:ext cx="8205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电子负载的定义：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          也称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lectronic 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oad</a:t>
            </a:r>
            <a:r>
              <a:rPr lang="zh-CN" altLang="en-US" sz="1400" dirty="0" smtClean="0"/>
              <a:t>，通过控制内部有源器件（例如：功率器件</a:t>
            </a:r>
            <a:r>
              <a:rPr lang="en-US" altLang="zh-CN" sz="1400" dirty="0" smtClean="0"/>
              <a:t>MOSFET</a:t>
            </a:r>
            <a:r>
              <a:rPr lang="zh-CN" altLang="en-US" sz="1400" dirty="0" smtClean="0"/>
              <a:t>、晶体管）的导通量，依靠功率管的耗散功率消耗（或吸取）电能的设备。它能够准确检测出负载电压，精确调整负载电流，同时可以实现模拟负载短路、模拟负载特性（是感性、阻性和容性）、容性负载电流上升时间等。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          电子负载是吸收功率，而不是产生功率。它们能承载电流、电压和最大额定功率。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744908" y="511728"/>
            <a:ext cx="582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二、为什么需要电子负载？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 descr="http://www.xinhuanet.com/science/2015-12/01/134829411_14487044390211n.jpg">
            <a:extLst>
              <a:ext uri="{FF2B5EF4-FFF2-40B4-BE49-F238E27FC236}">
                <a16:creationId xmlns="" xmlns:a16="http://schemas.microsoft.com/office/drawing/2014/main" id="{0760EE8A-FA5B-4060-9069-733F18AE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88" y="3431090"/>
            <a:ext cx="2890664" cy="264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內容版面配置區 6">
            <a:extLst>
              <a:ext uri="{FF2B5EF4-FFF2-40B4-BE49-F238E27FC236}">
                <a16:creationId xmlns="" xmlns:a16="http://schemas.microsoft.com/office/drawing/2014/main" id="{F75ECCE5-B972-45F3-944A-4C314D2AECD9}"/>
              </a:ext>
            </a:extLst>
          </p:cNvPr>
          <p:cNvSpPr txBox="1">
            <a:spLocks/>
          </p:cNvSpPr>
          <p:nvPr/>
        </p:nvSpPr>
        <p:spPr>
          <a:xfrm>
            <a:off x="847855" y="4357984"/>
            <a:ext cx="4038600" cy="1924836"/>
          </a:xfrm>
          <a:prstGeom prst="rect">
            <a:avLst/>
          </a:prstGeom>
        </p:spPr>
        <p:txBody>
          <a:bodyPr>
            <a:normAutofit/>
          </a:bodyPr>
          <a:lstStyle>
            <a:lvl1pPr marL="342871" indent="-342871" algn="l" defTabSz="914322" rtl="0" eaLnBrk="1" latinLnBrk="0" hangingPunct="1">
              <a:spcBef>
                <a:spcPct val="20000"/>
              </a:spcBef>
              <a:buClr>
                <a:srgbClr val="FF4D03"/>
              </a:buClr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887" indent="-285726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2903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065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226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387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48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09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1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富贵不能淫</a:t>
            </a:r>
            <a:endParaRPr lang="en-US" altLang="zh-TW" dirty="0"/>
          </a:p>
          <a:p>
            <a:r>
              <a:rPr lang="zh-TW" altLang="en-US" dirty="0"/>
              <a:t>贫贱不能移</a:t>
            </a:r>
            <a:endParaRPr lang="en-US" altLang="zh-TW" dirty="0"/>
          </a:p>
          <a:p>
            <a:r>
              <a:rPr lang="zh-TW" altLang="en-US" dirty="0"/>
              <a:t>威武不能屈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B9CB0A85-25A6-4989-9161-F59DEABE92CD}"/>
              </a:ext>
            </a:extLst>
          </p:cNvPr>
          <p:cNvSpPr txBox="1">
            <a:spLocks/>
          </p:cNvSpPr>
          <p:nvPr/>
        </p:nvSpPr>
        <p:spPr>
          <a:xfrm>
            <a:off x="2815934" y="1710778"/>
            <a:ext cx="5673179" cy="13479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</a:rPr>
              <a:t>如何判断电源供应器的优劣</a:t>
            </a:r>
            <a:r>
              <a:rPr lang="en-US" altLang="zh-TW" dirty="0">
                <a:solidFill>
                  <a:schemeClr val="tx1"/>
                </a:solidFill>
              </a:rPr>
              <a:t>?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孟子</a:t>
            </a:r>
            <a:r>
              <a:rPr lang="zh-CN" altLang="en-US" dirty="0" smtClean="0">
                <a:solidFill>
                  <a:schemeClr val="tx1"/>
                </a:solidFill>
              </a:rPr>
              <a:t>曰</a:t>
            </a:r>
            <a:r>
              <a:rPr lang="zh-TW" altLang="en-US" dirty="0" smtClean="0">
                <a:solidFill>
                  <a:schemeClr val="tx1"/>
                </a:solidFill>
              </a:rPr>
              <a:t>大丈夫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ãå­å­ãçåçæå°çµæ">
            <a:extLst>
              <a:ext uri="{FF2B5EF4-FFF2-40B4-BE49-F238E27FC236}">
                <a16:creationId xmlns="" xmlns:a16="http://schemas.microsoft.com/office/drawing/2014/main" id="{81F97197-BCA2-4128-9831-BCC7A8E0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57" y="1710778"/>
            <a:ext cx="1952625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308124" y="1210169"/>
            <a:ext cx="853693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几乎所有的电源产品的测试都需要电子负载：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       </a:t>
            </a:r>
            <a:r>
              <a:rPr lang="zh-CN" altLang="en-US" sz="1400" dirty="0" smtClean="0"/>
              <a:t>误区：用一个简单的固定电阻（例如电阻箱）就能对指定的电源进行测试和老化测试。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       </a:t>
            </a:r>
            <a:r>
              <a:rPr lang="zh-CN" altLang="en-US" sz="1400" dirty="0" smtClean="0"/>
              <a:t>实质：固定电阻只是单一的阻性带载能力测试，现今电源产品需要完整参数测试、需要多种工作模式下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                     </a:t>
            </a:r>
            <a:r>
              <a:rPr lang="zh-CN" altLang="en-US" sz="1400" dirty="0" smtClean="0"/>
              <a:t>的测试、需要测试参数可任意变化的动态测试、需要通用状态和极限状态的测试</a:t>
            </a:r>
            <a:r>
              <a:rPr lang="en-US" altLang="zh-CN" sz="1400" dirty="0" smtClean="0"/>
              <a:t>………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电子负载用途广泛：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         适用于直流、交流或直交流电源的测试，例如交流电源、直流电源、</a:t>
            </a:r>
            <a:r>
              <a:rPr lang="en-US" altLang="zh-CN" sz="1400" dirty="0" smtClean="0"/>
              <a:t>AC/DC</a:t>
            </a:r>
            <a:r>
              <a:rPr lang="zh-CN" altLang="en-US" sz="1400" dirty="0" smtClean="0"/>
              <a:t>电源适配器、</a:t>
            </a:r>
            <a:r>
              <a:rPr lang="en-US" altLang="zh-CN" sz="1400" dirty="0" smtClean="0"/>
              <a:t>DC/DC</a:t>
            </a:r>
            <a:r>
              <a:rPr lang="zh-CN" altLang="en-US" sz="1400" dirty="0" smtClean="0"/>
              <a:t>电源 、</a:t>
            </a:r>
            <a:r>
              <a:rPr lang="en-US" altLang="zh-CN" sz="1400" dirty="0" smtClean="0"/>
              <a:t>DC/AC</a:t>
            </a:r>
            <a:r>
              <a:rPr lang="zh-CN" altLang="en-US" sz="1400" dirty="0" smtClean="0"/>
              <a:t>逆变器、交流变压器、电话交换机系统振铃信号产生器、各种化学和太阳能电源等。</a:t>
            </a:r>
            <a:endParaRPr lang="en-US" altLang="zh-CN" sz="1400" dirty="0" smtClean="0"/>
          </a:p>
        </p:txBody>
      </p:sp>
      <p:sp>
        <p:nvSpPr>
          <p:cNvPr id="3" name="文本框 11"/>
          <p:cNvSpPr txBox="1"/>
          <p:nvPr/>
        </p:nvSpPr>
        <p:spPr>
          <a:xfrm>
            <a:off x="1736519" y="511728"/>
            <a:ext cx="582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二、为什么需要电子负载？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02" y="4127705"/>
            <a:ext cx="4302040" cy="190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lenovo3\Desktop\20140610_0546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488" y="3852850"/>
            <a:ext cx="4136782" cy="2442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519826" y="770512"/>
            <a:ext cx="582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三、电子负载的特性有哪些？</a:t>
            </a:r>
          </a:p>
        </p:txBody>
      </p:sp>
      <p:sp>
        <p:nvSpPr>
          <p:cNvPr id="10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449437" y="1815713"/>
            <a:ext cx="904579" cy="3538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</a:rPr>
              <a:t>电子</a:t>
            </a:r>
            <a:r>
              <a:rPr lang="zh-TW" altLang="en-US" dirty="0" smtClean="0">
                <a:solidFill>
                  <a:schemeClr val="tx1"/>
                </a:solidFill>
              </a:rPr>
              <a:t>负载</a:t>
            </a:r>
            <a:r>
              <a:rPr lang="zh-CN" altLang="en-US" dirty="0" smtClean="0">
                <a:solidFill>
                  <a:schemeClr val="tx1"/>
                </a:solidFill>
              </a:rPr>
              <a:t>特性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="" xmlns:a16="http://schemas.microsoft.com/office/drawing/2014/main" id="{A6511EBE-FA29-4D0D-91D7-14100EF5AECD}"/>
              </a:ext>
            </a:extLst>
          </p:cNvPr>
          <p:cNvSpPr txBox="1">
            <a:spLocks/>
          </p:cNvSpPr>
          <p:nvPr/>
        </p:nvSpPr>
        <p:spPr>
          <a:xfrm>
            <a:off x="1616873" y="1773391"/>
            <a:ext cx="6806157" cy="37745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871" indent="-342871" algn="l" defTabSz="914322" rtl="0" eaLnBrk="1" latinLnBrk="0" hangingPunct="1">
              <a:spcBef>
                <a:spcPct val="20000"/>
              </a:spcBef>
              <a:buClr>
                <a:srgbClr val="FF4D03"/>
              </a:buClr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887" indent="-285726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2903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065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226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387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48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09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1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定电流</a:t>
            </a:r>
            <a:r>
              <a:rPr lang="en-US" altLang="zh-CN" b="1" dirty="0" smtClean="0">
                <a:solidFill>
                  <a:srgbClr val="0070C0"/>
                </a:solidFill>
              </a:rPr>
              <a:t>(CC)</a:t>
            </a:r>
            <a:r>
              <a:rPr lang="zh-CN" altLang="en-US" b="1" dirty="0" smtClean="0">
                <a:solidFill>
                  <a:srgbClr val="0070C0"/>
                </a:solidFill>
              </a:rPr>
              <a:t>模式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不论输入电压多寡，电子负载将根据设定值来吸取电流。</a:t>
            </a:r>
            <a:endParaRPr lang="en-US" altLang="zh-CN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定电阻</a:t>
            </a:r>
            <a:r>
              <a:rPr lang="en-US" altLang="zh-CN" b="1" dirty="0" smtClean="0">
                <a:solidFill>
                  <a:srgbClr val="0070C0"/>
                </a:solidFill>
              </a:rPr>
              <a:t>(CR)</a:t>
            </a:r>
            <a:r>
              <a:rPr lang="zh-CN" altLang="en-US" b="1" dirty="0" smtClean="0">
                <a:solidFill>
                  <a:srgbClr val="0070C0"/>
                </a:solidFill>
              </a:rPr>
              <a:t>模式</a:t>
            </a:r>
            <a:endParaRPr lang="zh-TW" altLang="en-US" b="1" dirty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 smtClean="0"/>
              <a:t>电子负载将吸取与输入电压成线性正比例的负载电流。</a:t>
            </a:r>
            <a:endParaRPr lang="zh-TW" alt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定电压</a:t>
            </a:r>
            <a:r>
              <a:rPr lang="en-US" altLang="zh-CN" b="1" dirty="0" smtClean="0">
                <a:solidFill>
                  <a:srgbClr val="0070C0"/>
                </a:solidFill>
              </a:rPr>
              <a:t>(CV)</a:t>
            </a:r>
            <a:r>
              <a:rPr lang="zh-CN" altLang="en-US" b="1" dirty="0" smtClean="0">
                <a:solidFill>
                  <a:srgbClr val="0070C0"/>
                </a:solidFill>
              </a:rPr>
              <a:t>模式</a:t>
            </a:r>
            <a:endParaRPr lang="zh-TW" altLang="en-US" b="1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 smtClean="0"/>
              <a:t>电子负载将吸取足够电流以控制电压来源到设定值。</a:t>
            </a:r>
            <a:endParaRPr lang="en-US" altLang="zh-CN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定功率</a:t>
            </a:r>
            <a:r>
              <a:rPr lang="en-US" altLang="zh-CN" b="1" dirty="0" smtClean="0">
                <a:solidFill>
                  <a:srgbClr val="0070C0"/>
                </a:solidFill>
              </a:rPr>
              <a:t>(CP)</a:t>
            </a:r>
            <a:r>
              <a:rPr lang="zh-CN" altLang="en-US" b="1" dirty="0" smtClean="0">
                <a:solidFill>
                  <a:srgbClr val="0070C0"/>
                </a:solidFill>
              </a:rPr>
              <a:t>模式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电子负载吸收的功率为恒定值。</a:t>
            </a:r>
            <a:endParaRPr lang="en-US" altLang="zh-CN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功率因素负载</a:t>
            </a:r>
            <a:endParaRPr lang="zh-TW" altLang="en-US" b="1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 smtClean="0"/>
              <a:t>交流电子负载仿真电感性或电容性负载：功率因素从０到</a:t>
            </a:r>
            <a:r>
              <a:rPr lang="en-US" altLang="zh-CN" sz="1800" dirty="0" smtClean="0"/>
              <a:t>±1</a:t>
            </a:r>
            <a:r>
              <a:rPr lang="zh-CN" altLang="en-US" sz="1800" dirty="0" smtClean="0"/>
              <a:t>调整。</a:t>
            </a:r>
            <a:endParaRPr lang="zh-TW" alt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峰值系数负载</a:t>
            </a:r>
            <a:endParaRPr lang="zh-TW" altLang="en-US" b="1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 smtClean="0"/>
              <a:t>峰值系数是波形的峰值与有效值的比率；交流电子负载仿真电流波形。</a:t>
            </a:r>
            <a:endParaRPr lang="en-US" altLang="zh-TW" sz="1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5339" y="5503984"/>
            <a:ext cx="1716428" cy="8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519826" y="770512"/>
            <a:ext cx="582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三、电子负载的特征有哪些？</a:t>
            </a:r>
          </a:p>
        </p:txBody>
      </p:sp>
      <p:sp>
        <p:nvSpPr>
          <p:cNvPr id="10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510983" y="1639866"/>
            <a:ext cx="904579" cy="3982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</a:rPr>
              <a:t>电子</a:t>
            </a:r>
            <a:r>
              <a:rPr lang="zh-TW" altLang="en-US" dirty="0" smtClean="0">
                <a:solidFill>
                  <a:schemeClr val="tx1"/>
                </a:solidFill>
              </a:rPr>
              <a:t>负载</a:t>
            </a:r>
            <a:r>
              <a:rPr lang="zh-CN" altLang="en-US" dirty="0" smtClean="0">
                <a:solidFill>
                  <a:schemeClr val="tx1"/>
                </a:solidFill>
              </a:rPr>
              <a:t>特性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="" xmlns:a16="http://schemas.microsoft.com/office/drawing/2014/main" id="{A6511EBE-FA29-4D0D-91D7-14100EF5AECD}"/>
              </a:ext>
            </a:extLst>
          </p:cNvPr>
          <p:cNvSpPr txBox="1">
            <a:spLocks/>
          </p:cNvSpPr>
          <p:nvPr/>
        </p:nvSpPr>
        <p:spPr>
          <a:xfrm>
            <a:off x="1564119" y="1729430"/>
            <a:ext cx="6806157" cy="37833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871" indent="-342871" algn="l" defTabSz="914322" rtl="0" eaLnBrk="1" latinLnBrk="0" hangingPunct="1">
              <a:spcBef>
                <a:spcPct val="20000"/>
              </a:spcBef>
              <a:buClr>
                <a:srgbClr val="FF4D03"/>
              </a:buClr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887" indent="-285726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2903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065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226" indent="-228581" algn="l" defTabSz="914322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387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48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09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1" indent="-228581" algn="l" defTabSz="9143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动态负载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电子负载做模拟的变化带载（瞬态）；其操作是周期性在两个负载准位切换。</a:t>
            </a:r>
            <a:endParaRPr lang="en-US" altLang="zh-CN" sz="1800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模拟带载</a:t>
            </a:r>
            <a:endParaRPr lang="zh-TW" altLang="en-US" b="1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 smtClean="0"/>
              <a:t>实现更复杂的电子负载带载变化情况而设定的功能。</a:t>
            </a:r>
            <a:endParaRPr lang="en-US" altLang="zh-CN" sz="180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负载短路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电子负载能以一个短路功能键来仿真短路状况，不需要利用外接短路继电器来测试电源供应器的保护电路。</a:t>
            </a:r>
            <a:endParaRPr lang="zh-TW" altLang="en-US" sz="1800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序列功能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电子负载把很多定态设置按时间顺序排列组合成一个测量过程，完成一个产品的整个质量参数的测量。</a:t>
            </a:r>
            <a:endParaRPr lang="en-US" altLang="zh-CN" sz="1800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zh-CN" altLang="en-US" b="1" dirty="0" smtClean="0">
                <a:solidFill>
                  <a:srgbClr val="0070C0"/>
                </a:solidFill>
              </a:rPr>
              <a:t>交直流负载能力</a:t>
            </a:r>
            <a:endParaRPr lang="zh-TW" altLang="en-US" b="1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 smtClean="0"/>
              <a:t>一台电子负载同时可测量交流电源供应器和直流电源供应器。</a:t>
            </a:r>
            <a:endParaRPr lang="zh-TW" altLang="en-US" sz="1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285" y="5416061"/>
            <a:ext cx="1716428" cy="8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824039" y="323864"/>
            <a:ext cx="58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3270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电子负载怎么使用？</a:t>
            </a:r>
          </a:p>
        </p:txBody>
      </p:sp>
      <p:sp>
        <p:nvSpPr>
          <p:cNvPr id="4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4369777" y="1270588"/>
            <a:ext cx="3886200" cy="3559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1600" dirty="0" smtClean="0">
                <a:solidFill>
                  <a:srgbClr val="FF0000"/>
                </a:solidFill>
              </a:rPr>
              <a:t>3270</a:t>
            </a:r>
            <a:r>
              <a:rPr lang="zh-CN" altLang="en-US" sz="1600" dirty="0" smtClean="0">
                <a:solidFill>
                  <a:srgbClr val="FF0000"/>
                </a:solidFill>
              </a:rPr>
              <a:t>交直流</a:t>
            </a:r>
            <a:r>
              <a:rPr lang="zh-TW" altLang="en-US" sz="1600" dirty="0" smtClean="0">
                <a:solidFill>
                  <a:srgbClr val="FF0000"/>
                </a:solidFill>
              </a:rPr>
              <a:t>电子负载</a:t>
            </a:r>
            <a:r>
              <a:rPr lang="zh-CN" altLang="en-US" sz="1600" dirty="0" smtClean="0">
                <a:solidFill>
                  <a:srgbClr val="FF0000"/>
                </a:solidFill>
              </a:rPr>
              <a:t>测量功能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398585" y="1327640"/>
            <a:ext cx="3426067" cy="2901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1800" dirty="0" smtClean="0">
                <a:solidFill>
                  <a:srgbClr val="FF0000"/>
                </a:solidFill>
              </a:rPr>
              <a:t>3270</a:t>
            </a:r>
            <a:r>
              <a:rPr lang="zh-CN" altLang="en-US" sz="1800" dirty="0" smtClean="0">
                <a:solidFill>
                  <a:srgbClr val="FF0000"/>
                </a:solidFill>
              </a:rPr>
              <a:t>交直流</a:t>
            </a:r>
            <a:r>
              <a:rPr lang="zh-TW" altLang="en-US" sz="1800" dirty="0" smtClean="0">
                <a:solidFill>
                  <a:srgbClr val="FF0000"/>
                </a:solidFill>
              </a:rPr>
              <a:t>电子负载</a:t>
            </a:r>
            <a:r>
              <a:rPr lang="zh-CN" altLang="en-US" sz="1800" dirty="0" smtClean="0">
                <a:solidFill>
                  <a:srgbClr val="FF0000"/>
                </a:solidFill>
              </a:rPr>
              <a:t>产品规格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65" y="1820374"/>
            <a:ext cx="4095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4677508" y="1818643"/>
            <a:ext cx="3886200" cy="3799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內建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测量电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路，提供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精确的测量值：电压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均方根值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TW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Vrms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均方根值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(Arms)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、瓦特值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(Watt)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、伏安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(VA)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、波峰因素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(CF)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、功率因素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(PF)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电压总谐波失真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(VTHD)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电压谐波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(VH)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电流总谐波失真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(ITHD)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电流谐波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(IH)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、峰值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TW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Ipeak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最大值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(Amax)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最小值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TW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Amin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电压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最大值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TW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Vmax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电压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最小值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TW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Vmin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、各种有关的时间测量参数：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UPS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维持供电时间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(Back up time)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保险丝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断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路器等的跳脫或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熔断时间、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Off-line UPS </a:t>
            </a:r>
            <a:r>
              <a:rPr lang="zh-CN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转换时间</a:t>
            </a:r>
            <a:r>
              <a:rPr lang="en-US" altLang="zh-TW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(Transfer time)</a:t>
            </a:r>
            <a:r>
              <a:rPr lang="zh-TW" alt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TW" altLang="en-US" sz="14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1"/>
          <p:cNvSpPr txBox="1"/>
          <p:nvPr/>
        </p:nvSpPr>
        <p:spPr>
          <a:xfrm>
            <a:off x="1824039" y="323864"/>
            <a:ext cx="58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3270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电子负载怎么使用？</a:t>
            </a:r>
          </a:p>
        </p:txBody>
      </p:sp>
      <p:sp>
        <p:nvSpPr>
          <p:cNvPr id="4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4967654" y="1112326"/>
            <a:ext cx="3886200" cy="3296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3270</a:t>
            </a:r>
            <a:r>
              <a:rPr lang="zh-TW" altLang="en-US" sz="1600" dirty="0" smtClean="0">
                <a:solidFill>
                  <a:srgbClr val="FF0000"/>
                </a:solidFill>
              </a:rPr>
              <a:t>电子负载</a:t>
            </a:r>
            <a:r>
              <a:rPr lang="zh-CN" altLang="en-US" sz="1600" dirty="0" smtClean="0">
                <a:solidFill>
                  <a:srgbClr val="FF0000"/>
                </a:solidFill>
              </a:rPr>
              <a:t>各种测试模式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直排標題 1">
            <a:extLst>
              <a:ext uri="{FF2B5EF4-FFF2-40B4-BE49-F238E27FC236}">
                <a16:creationId xmlns="" xmlns:a16="http://schemas.microsoft.com/office/drawing/2014/main" id="{906F5D55-F522-45A7-8C53-B4CAC108A630}"/>
              </a:ext>
            </a:extLst>
          </p:cNvPr>
          <p:cNvSpPr txBox="1">
            <a:spLocks/>
          </p:cNvSpPr>
          <p:nvPr/>
        </p:nvSpPr>
        <p:spPr>
          <a:xfrm>
            <a:off x="706317" y="1239717"/>
            <a:ext cx="3426067" cy="29014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32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4D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1800" dirty="0" smtClean="0">
                <a:solidFill>
                  <a:srgbClr val="FF0000"/>
                </a:solidFill>
              </a:rPr>
              <a:t>3270</a:t>
            </a:r>
            <a:r>
              <a:rPr lang="zh-TW" altLang="en-US" sz="1800" dirty="0" smtClean="0">
                <a:solidFill>
                  <a:srgbClr val="FF0000"/>
                </a:solidFill>
              </a:rPr>
              <a:t>电子负载</a:t>
            </a:r>
            <a:r>
              <a:rPr lang="zh-CN" altLang="en-US" sz="1800" dirty="0" smtClean="0">
                <a:solidFill>
                  <a:srgbClr val="FF0000"/>
                </a:solidFill>
              </a:rPr>
              <a:t>完整的交流与直流负载模式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78" y="1477108"/>
            <a:ext cx="4084808" cy="486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977" y="1397977"/>
            <a:ext cx="4137050" cy="45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1521</Words>
  <Application>Microsoft Office PowerPoint</Application>
  <PresentationFormat>全屏显示(4:3)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xzjd</cp:lastModifiedBy>
  <cp:revision>403</cp:revision>
  <cp:lastPrinted>2018-01-05T08:57:00Z</cp:lastPrinted>
  <dcterms:created xsi:type="dcterms:W3CDTF">2015-05-05T08:02:00Z</dcterms:created>
  <dcterms:modified xsi:type="dcterms:W3CDTF">2023-02-06T05:57:39Z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